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rbel" panose="020B0503020204020204" pitchFamily="34" charset="0"/>
      <p:regular r:id="rId28"/>
      <p:bold r:id="rId29"/>
      <p:italic r:id="rId30"/>
      <p:bold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Raleway ExtraBold" pitchFamily="2" charset="0"/>
      <p:bold r:id="rId36"/>
      <p:boldItalic r:id="rId37"/>
    </p:embeddedFont>
    <p:embeddedFont>
      <p:font typeface="Tahoma" panose="020B0604030504040204" pitchFamily="3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intYmYiiG5K/lmTd9wdLSa2nN5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CCD5DF-95EA-49EC-AB40-F64BB14F9091}">
  <a:tblStyle styleId="{3DCCD5DF-95EA-49EC-AB40-F64BB14F90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2957" autoAdjust="0"/>
  </p:normalViewPr>
  <p:slideViewPr>
    <p:cSldViewPr snapToGrid="0">
      <p:cViewPr varScale="1">
        <p:scale>
          <a:sx n="115" d="100"/>
          <a:sy n="115" d="100"/>
        </p:scale>
        <p:origin x="1810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customschemas.google.com/relationships/presentationmetadata" Target="meta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hon Langdon Langdon" userId="647d826b-5e03-405e-b29a-3333eaa510f0" providerId="ADAL" clId="{7CF3CDFE-2536-4C2C-B3FD-25D8F4A5E8A7}"/>
    <pc:docChg chg="custSel modSld">
      <pc:chgData name="Deshon Langdon Langdon" userId="647d826b-5e03-405e-b29a-3333eaa510f0" providerId="ADAL" clId="{7CF3CDFE-2536-4C2C-B3FD-25D8F4A5E8A7}" dt="2023-11-26T21:27:23.716" v="158" actId="20577"/>
      <pc:docMkLst>
        <pc:docMk/>
      </pc:docMkLst>
      <pc:sldChg chg="modNotesTx">
        <pc:chgData name="Deshon Langdon Langdon" userId="647d826b-5e03-405e-b29a-3333eaa510f0" providerId="ADAL" clId="{7CF3CDFE-2536-4C2C-B3FD-25D8F4A5E8A7}" dt="2023-11-26T21:20:04.128" v="94" actId="20577"/>
        <pc:sldMkLst>
          <pc:docMk/>
          <pc:sldMk cId="0" sldId="257"/>
        </pc:sldMkLst>
      </pc:sldChg>
      <pc:sldChg chg="modNotesTx">
        <pc:chgData name="Deshon Langdon Langdon" userId="647d826b-5e03-405e-b29a-3333eaa510f0" providerId="ADAL" clId="{7CF3CDFE-2536-4C2C-B3FD-25D8F4A5E8A7}" dt="2023-11-26T21:22:30.388" v="103" actId="20577"/>
        <pc:sldMkLst>
          <pc:docMk/>
          <pc:sldMk cId="0" sldId="258"/>
        </pc:sldMkLst>
      </pc:sldChg>
      <pc:sldChg chg="modNotesTx">
        <pc:chgData name="Deshon Langdon Langdon" userId="647d826b-5e03-405e-b29a-3333eaa510f0" providerId="ADAL" clId="{7CF3CDFE-2536-4C2C-B3FD-25D8F4A5E8A7}" dt="2023-11-26T21:22:55.711" v="108" actId="20577"/>
        <pc:sldMkLst>
          <pc:docMk/>
          <pc:sldMk cId="0" sldId="261"/>
        </pc:sldMkLst>
      </pc:sldChg>
      <pc:sldChg chg="modSp mod modNotesTx">
        <pc:chgData name="Deshon Langdon Langdon" userId="647d826b-5e03-405e-b29a-3333eaa510f0" providerId="ADAL" clId="{7CF3CDFE-2536-4C2C-B3FD-25D8F4A5E8A7}" dt="2023-11-26T21:25:11.328" v="111" actId="20577"/>
        <pc:sldMkLst>
          <pc:docMk/>
          <pc:sldMk cId="0" sldId="262"/>
        </pc:sldMkLst>
        <pc:spChg chg="mod">
          <ac:chgData name="Deshon Langdon Langdon" userId="647d826b-5e03-405e-b29a-3333eaa510f0" providerId="ADAL" clId="{7CF3CDFE-2536-4C2C-B3FD-25D8F4A5E8A7}" dt="2023-11-26T21:11:20.909" v="13" actId="20577"/>
          <ac:spMkLst>
            <pc:docMk/>
            <pc:sldMk cId="0" sldId="262"/>
            <ac:spMk id="218" creationId="{00000000-0000-0000-0000-000000000000}"/>
          </ac:spMkLst>
        </pc:spChg>
        <pc:picChg chg="mod">
          <ac:chgData name="Deshon Langdon Langdon" userId="647d826b-5e03-405e-b29a-3333eaa510f0" providerId="ADAL" clId="{7CF3CDFE-2536-4C2C-B3FD-25D8F4A5E8A7}" dt="2023-11-26T21:11:18.552" v="12" actId="1076"/>
          <ac:picMkLst>
            <pc:docMk/>
            <pc:sldMk cId="0" sldId="262"/>
            <ac:picMk id="220" creationId="{00000000-0000-0000-0000-000000000000}"/>
          </ac:picMkLst>
        </pc:picChg>
      </pc:sldChg>
      <pc:sldChg chg="modNotesTx">
        <pc:chgData name="Deshon Langdon Langdon" userId="647d826b-5e03-405e-b29a-3333eaa510f0" providerId="ADAL" clId="{7CF3CDFE-2536-4C2C-B3FD-25D8F4A5E8A7}" dt="2023-11-26T21:25:39.889" v="118" actId="20577"/>
        <pc:sldMkLst>
          <pc:docMk/>
          <pc:sldMk cId="0" sldId="264"/>
        </pc:sldMkLst>
      </pc:sldChg>
      <pc:sldChg chg="modNotesTx">
        <pc:chgData name="Deshon Langdon Langdon" userId="647d826b-5e03-405e-b29a-3333eaa510f0" providerId="ADAL" clId="{7CF3CDFE-2536-4C2C-B3FD-25D8F4A5E8A7}" dt="2023-11-26T21:26:37.795" v="144" actId="20577"/>
        <pc:sldMkLst>
          <pc:docMk/>
          <pc:sldMk cId="0" sldId="265"/>
        </pc:sldMkLst>
      </pc:sldChg>
      <pc:sldChg chg="modNotesTx">
        <pc:chgData name="Deshon Langdon Langdon" userId="647d826b-5e03-405e-b29a-3333eaa510f0" providerId="ADAL" clId="{7CF3CDFE-2536-4C2C-B3FD-25D8F4A5E8A7}" dt="2023-11-26T21:27:09.116" v="155" actId="20577"/>
        <pc:sldMkLst>
          <pc:docMk/>
          <pc:sldMk cId="0" sldId="266"/>
        </pc:sldMkLst>
      </pc:sldChg>
      <pc:sldChg chg="modNotesTx">
        <pc:chgData name="Deshon Langdon Langdon" userId="647d826b-5e03-405e-b29a-3333eaa510f0" providerId="ADAL" clId="{7CF3CDFE-2536-4C2C-B3FD-25D8F4A5E8A7}" dt="2023-11-26T21:27:23.716" v="158" actId="20577"/>
        <pc:sldMkLst>
          <pc:docMk/>
          <pc:sldMk cId="0" sldId="2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playground-series-s3e23/data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43" name="Google Shape;1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 dirty="0"/>
              <a:t>Building on the analysis gathered from data exploration  we used  </a:t>
            </a:r>
            <a:r>
              <a:rPr lang="en-US" sz="1800" b="1" dirty="0">
                <a:solidFill>
                  <a:schemeClr val="bg1"/>
                </a:solidFill>
              </a:rPr>
              <a:t>variance Inflation Factor (VIF) </a:t>
            </a:r>
            <a:r>
              <a:rPr lang="en-US" sz="1800" b="1" dirty="0"/>
              <a:t>on each feature to calculate their VIF values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8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 dirty="0"/>
              <a:t>being that we found such interesting </a:t>
            </a:r>
            <a:r>
              <a:rPr lang="en-US" sz="1800" b="1" i="0" dirty="0">
                <a:solidFill>
                  <a:srgbClr val="D2D0CE"/>
                </a:solidFill>
                <a:effectLst/>
                <a:latin typeface="-apple-system"/>
              </a:rPr>
              <a:t>multicollinearity</a:t>
            </a:r>
            <a:r>
              <a:rPr lang="en-US" sz="1800" b="1" dirty="0"/>
              <a:t> in the among features and the Y label.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8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 dirty="0"/>
              <a:t>Features that give high VIF scores as shown above the set threshold of 10 was dropped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8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 dirty="0"/>
              <a:t>  being that keeping these features would been problematic which can affect the stability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8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 dirty="0"/>
              <a:t> and interpretability of the model coefficients.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went on to identifying and handling outliers in the data and standardization the data.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shown here we found that the feature “E” has great amount of outlier's extreme values that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skew the model’s performance, additionally all features had different scales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shown the figure above. </a:t>
            </a:r>
            <a:endParaRPr lang="en-US" sz="1800" b="1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Therefore , By the using </a:t>
            </a:r>
            <a:r>
              <a:rPr lang="en-US" sz="1800" b="1" i="0" dirty="0" err="1">
                <a:solidFill>
                  <a:srgbClr val="D2D0CE"/>
                </a:solidFill>
                <a:effectLst/>
                <a:latin typeface="Courier New" panose="02070309020205020404" pitchFamily="49" charset="0"/>
              </a:rPr>
              <a:t>StandardScaler</a:t>
            </a:r>
            <a:r>
              <a:rPr lang="en-US" sz="1800" b="1" i="0" dirty="0">
                <a:solidFill>
                  <a:srgbClr val="D2D0CE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en-US" sz="1800" b="1" i="0" dirty="0">
                <a:solidFill>
                  <a:srgbClr val="D2D0C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function here we standardized t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data to a mean of 0 and a standard deviation of 1,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thus ensuring  that all features are on the same scale and helps the model to converge faster as shown in figure above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 I would pass you on to Anthony </a:t>
            </a:r>
            <a:endParaRPr lang="en-US" sz="1800" b="1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23442a3d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623442a3d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23442a3db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g2623442a3db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23442a3db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623442a3db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 is the nature of our problem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Software defects, also known as bugs, are a pretty much common occurrence in the software development process.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400" b="1" i="0" u="none" strike="noStrike" cap="none" dirty="0">
              <a:solidFill>
                <a:schemeClr val="l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Lack of early detection is crucial to prevent such failures and ensure the smooth operation of systems but </a:t>
            </a:r>
            <a:r>
              <a:rPr lang="en-US" sz="14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</a:t>
            </a:r>
            <a:r>
              <a:rPr lang="en-US" sz="1400" b="1" i="0" u="none" strike="noStrike" cap="none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ery time-consuming and labor-intensive.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23442a3db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2623442a3db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Therefore, our solution is to </a:t>
            </a:r>
            <a:r>
              <a:rPr lang="en-US" sz="1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 various supervised machine learning models as shown below to classify whether a software has defects or not.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Then compare those performance to find the most effective model for predicting software defects.</a:t>
            </a:r>
            <a:endParaRPr lang="en-US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dirty="0"/>
              <a:t>The dataset used for this project is called </a:t>
            </a:r>
            <a:r>
              <a:rPr lang="en-US" sz="1100" b="1" i="0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Binary Classification with a Software Defects Dataset</a:t>
            </a:r>
            <a:r>
              <a:rPr lang="en-US" sz="1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which taken from Kaggle competition playground season 3 series,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1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which comprised of 21 predictors and 1 label column with total of 101, 763 training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1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Y label column each instance was labeled as False or true indicating the absence or presence of a software defect.</a:t>
            </a:r>
            <a:endParaRPr lang="en-US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1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validation set as the test set to evaluate the models’ performances</a:t>
            </a:r>
            <a:endParaRPr b="1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Here the overview of workflow for this project, where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b="1" dirty="0"/>
              <a:t>Firstly, we have </a:t>
            </a:r>
            <a:r>
              <a:rPr lang="en-US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Exploration involved </a:t>
            </a:r>
            <a:r>
              <a:rPr lang="en-US" sz="1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checking Missing Values and Duplicates entries. Then Data Distribution of features and Y label, then some Correlation Analysis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endParaRPr lang="en-US" sz="1100" b="1" i="0" u="none" strike="noStrike" cap="none" dirty="0">
              <a:solidFill>
                <a:schemeClr val="lt1"/>
              </a:solidFill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tabLst/>
              <a:defRPr/>
            </a:pPr>
            <a:r>
              <a:rPr lang="en-US" sz="1100" b="1" i="0" u="none" strike="noStrike" cap="none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Then second phase of Data Pre-processing involved feature selection </a:t>
            </a:r>
            <a:r>
              <a:rPr lang="en-US" sz="1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Outlier Detection and Standardization and basic spilt into training and validation sets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tabLst/>
              <a:defRPr/>
            </a:pPr>
            <a:endParaRPr lang="en-US" sz="11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tabLst/>
              <a:defRPr/>
            </a:pPr>
            <a:r>
              <a:rPr lang="en-US" sz="1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Then perform some data modeling of the data through the various supervised machine learning models Decision Tree Classifier, Logistic Regression </a:t>
            </a:r>
            <a:r>
              <a:rPr lang="en-US" sz="11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etc</a:t>
            </a:r>
            <a:endParaRPr lang="en-US" b="1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tabLst/>
              <a:defRPr/>
            </a:pPr>
            <a:endParaRPr lang="en-US" sz="11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70" name="Google Shape;17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Then we went to </a:t>
            </a:r>
            <a:r>
              <a:rPr lang="en-US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Evaluating Results phase which involved  repeated K-Fold Cross Validation,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 on baseline model and comparison to others,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hyperparameter tuning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pretty much plotting loss and accuracy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en-US" sz="1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final stage we did some p</a:t>
            </a:r>
            <a:r>
              <a:rPr lang="en-US" sz="1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redicting again but this time using the optimized  models. Afterwards we perform</a:t>
            </a:r>
            <a:r>
              <a:rPr lang="en-US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  evaluation on those optimized models can compared to baseline results and also to other optimized models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94" name="Google Shape;19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Under Data Exploration  we performed a basic simple checking of any form of missing values duplicates in the in datasets where both give 0 as results 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Missing values </a:t>
            </a:r>
            <a:r>
              <a: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affect the performance of the model later one, so it’s was important that to identify and handle them appropriately and duplicates entries can create bias in models 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therefore they need to be identified and removed. </a:t>
            </a:r>
            <a:endParaRPr lang="en-US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bg1"/>
                </a:solidFill>
              </a:rPr>
              <a:t>We Perform visualization of distribution of programs being defective or not in the training dataset. As shown in graph above was unbalance between the two classes in the dataset 73.33 % where not defects where the remaining 22.7 % where defects,</a:t>
            </a:r>
            <a:endParaRPr lang="en-US" b="1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Then we went on to </a:t>
            </a:r>
            <a:r>
              <a: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visualizing the correlation between different features in the dataset and also with y label (defects).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 of features in dataset as shown in matrix have high positive correlation to each other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also with the Y label shown in heat map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however, what stood out was the Feature “I” had showed a negative correlation between all features in dataset here and also to (y) label.</a:t>
            </a:r>
            <a:endParaRPr lang="en-US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10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20" name="Google Shape;20;p10"/>
            <p:cNvSpPr/>
            <p:nvPr/>
          </p:nvSpPr>
          <p:spPr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l" t="t" r="r" b="b"/>
              <a:pathLst>
                <a:path w="670" h="1753" extrusionOk="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Google Shape;21;p10"/>
            <p:cNvSpPr/>
            <p:nvPr/>
          </p:nvSpPr>
          <p:spPr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l" t="t" r="r" b="b"/>
              <a:pathLst>
                <a:path w="652" h="1684" extrusionOk="0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2" name="Google Shape;22;p10"/>
            <p:cNvSpPr/>
            <p:nvPr/>
          </p:nvSpPr>
          <p:spPr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l" t="t" r="r" b="b"/>
              <a:pathLst>
                <a:path w="1697" h="2693" extrusionOk="0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3" name="Google Shape;23;p10"/>
            <p:cNvSpPr/>
            <p:nvPr/>
          </p:nvSpPr>
          <p:spPr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l" t="t" r="r" b="b"/>
              <a:pathLst>
                <a:path w="2099" h="2624" extrusionOk="0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4" name="Google Shape;24;p10"/>
            <p:cNvSpPr/>
            <p:nvPr/>
          </p:nvSpPr>
          <p:spPr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l" t="t" r="r" b="b"/>
              <a:pathLst>
                <a:path w="2883" h="2627" extrusionOk="0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5" name="Google Shape;25;p10"/>
            <p:cNvSpPr/>
            <p:nvPr/>
          </p:nvSpPr>
          <p:spPr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l" t="t" r="r" b="b"/>
              <a:pathLst>
                <a:path w="2258" h="2696" extrusionOk="0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26" name="Google Shape;26;p10"/>
          <p:cNvSpPr txBox="1">
            <a:spLocks noGrp="1"/>
          </p:cNvSpPr>
          <p:nvPr>
            <p:ph type="ctrTitle"/>
          </p:nvPr>
        </p:nvSpPr>
        <p:spPr>
          <a:xfrm>
            <a:off x="2196301" y="1035052"/>
            <a:ext cx="6430967" cy="196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orbe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subTitle" idx="1"/>
          </p:nvPr>
        </p:nvSpPr>
        <p:spPr>
          <a:xfrm>
            <a:off x="3386533" y="2997200"/>
            <a:ext cx="5240734" cy="104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2284"/>
              <a:buNone/>
              <a:defRPr sz="1575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175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958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523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ftr" idx="11"/>
          </p:nvPr>
        </p:nvSpPr>
        <p:spPr>
          <a:xfrm>
            <a:off x="3999309" y="4412457"/>
            <a:ext cx="32430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1112043" y="1314449"/>
            <a:ext cx="406961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rbel"/>
              <a:buNone/>
              <a:defRPr sz="21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>
            <a:spLocks noGrp="1"/>
          </p:cNvSpPr>
          <p:nvPr>
            <p:ph type="pic" idx="2"/>
          </p:nvPr>
        </p:nvSpPr>
        <p:spPr>
          <a:xfrm>
            <a:off x="5696011" y="685800"/>
            <a:ext cx="2460731" cy="3429000"/>
          </a:xfrm>
          <a:prstGeom prst="roundRect">
            <a:avLst>
              <a:gd name="adj" fmla="val 42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21"/>
          <p:cNvSpPr txBox="1">
            <a:spLocks noGrp="1"/>
          </p:cNvSpPr>
          <p:nvPr>
            <p:ph type="body" idx="1"/>
          </p:nvPr>
        </p:nvSpPr>
        <p:spPr>
          <a:xfrm>
            <a:off x="1112043" y="2343149"/>
            <a:ext cx="406961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958"/>
              <a:buNone/>
              <a:defRPr sz="1350"/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88"/>
              <a:buNone/>
              <a:defRPr sz="750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979"/>
              <a:buNone/>
              <a:defRPr sz="675"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>
            <a:spLocks noGrp="1"/>
          </p:cNvSpPr>
          <p:nvPr>
            <p:ph type="title"/>
          </p:nvPr>
        </p:nvSpPr>
        <p:spPr>
          <a:xfrm>
            <a:off x="1113234" y="3549649"/>
            <a:ext cx="7514033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sz="1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>
            <a:spLocks noGrp="1"/>
          </p:cNvSpPr>
          <p:nvPr>
            <p:ph type="pic" idx="2"/>
          </p:nvPr>
        </p:nvSpPr>
        <p:spPr>
          <a:xfrm>
            <a:off x="1789509" y="699084"/>
            <a:ext cx="6169458" cy="2373732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22"/>
          <p:cNvSpPr txBox="1">
            <a:spLocks noGrp="1"/>
          </p:cNvSpPr>
          <p:nvPr>
            <p:ph type="body" idx="1"/>
          </p:nvPr>
        </p:nvSpPr>
        <p:spPr>
          <a:xfrm>
            <a:off x="1113234" y="3974702"/>
            <a:ext cx="7514033" cy="37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SzPts val="1523"/>
              <a:buNone/>
              <a:defRPr sz="1050"/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88"/>
              <a:buNone/>
              <a:defRPr sz="750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979"/>
              <a:buNone/>
              <a:defRPr sz="675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>
            <a:spLocks noGrp="1"/>
          </p:cNvSpPr>
          <p:nvPr>
            <p:ph type="title"/>
          </p:nvPr>
        </p:nvSpPr>
        <p:spPr>
          <a:xfrm>
            <a:off x="1113235" y="514350"/>
            <a:ext cx="7514033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175"/>
              <a:buNone/>
              <a:defRPr sz="15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958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body" idx="1"/>
          </p:nvPr>
        </p:nvSpPr>
        <p:spPr>
          <a:xfrm>
            <a:off x="1827609" y="2571749"/>
            <a:ext cx="6399611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958"/>
              <a:buFont typeface="Corbel"/>
              <a:buNone/>
              <a:defRPr sz="1350"/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175"/>
              <a:buFont typeface="Corbe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958"/>
              <a:buFont typeface="Corbe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Font typeface="Corbe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Font typeface="Corbel"/>
              <a:buNone/>
              <a:defRPr/>
            </a:lvl5pPr>
            <a:lvl6pPr marL="2743200" lvl="5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2"/>
          </p:nvPr>
        </p:nvSpPr>
        <p:spPr>
          <a:xfrm>
            <a:off x="1113234" y="3257550"/>
            <a:ext cx="7514033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175"/>
              <a:buNone/>
              <a:defRPr sz="15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958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>
            <a:spLocks noGrp="1"/>
          </p:cNvSpPr>
          <p:nvPr>
            <p:ph type="title"/>
          </p:nvPr>
        </p:nvSpPr>
        <p:spPr>
          <a:xfrm>
            <a:off x="1113235" y="2481436"/>
            <a:ext cx="7514032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1"/>
          </p:nvPr>
        </p:nvSpPr>
        <p:spPr>
          <a:xfrm>
            <a:off x="1113234" y="3583036"/>
            <a:ext cx="7514033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175"/>
              <a:buNone/>
              <a:defRPr sz="15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958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6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6"/>
          <p:cNvSpPr txBox="1"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body" idx="1"/>
          </p:nvPr>
        </p:nvSpPr>
        <p:spPr>
          <a:xfrm>
            <a:off x="1113235" y="2914650"/>
            <a:ext cx="7514033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 b="0" cap="none">
                <a:solidFill>
                  <a:schemeClr val="dk1"/>
                </a:solidFill>
              </a:defRPr>
            </a:lvl1pPr>
            <a:lvl2pPr marL="914400" lvl="1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body" idx="2"/>
          </p:nvPr>
        </p:nvSpPr>
        <p:spPr>
          <a:xfrm>
            <a:off x="1113234" y="3581400"/>
            <a:ext cx="7514033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958"/>
              <a:buNone/>
              <a:defRPr sz="135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958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title"/>
          </p:nvPr>
        </p:nvSpPr>
        <p:spPr>
          <a:xfrm>
            <a:off x="1113235" y="514350"/>
            <a:ext cx="7514034" cy="204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body" idx="1"/>
          </p:nvPr>
        </p:nvSpPr>
        <p:spPr>
          <a:xfrm>
            <a:off x="1113234" y="2628900"/>
            <a:ext cx="751403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  <a:defRPr sz="2100" b="0" cap="none">
                <a:solidFill>
                  <a:schemeClr val="dk1"/>
                </a:solidFill>
              </a:defRPr>
            </a:lvl1pPr>
            <a:lvl2pPr marL="914400" lvl="1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body" idx="2"/>
          </p:nvPr>
        </p:nvSpPr>
        <p:spPr>
          <a:xfrm>
            <a:off x="1113234" y="3257550"/>
            <a:ext cx="7514035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958"/>
              <a:buNone/>
              <a:defRPr sz="135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958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body" idx="1"/>
          </p:nvPr>
        </p:nvSpPr>
        <p:spPr>
          <a:xfrm rot="5400000">
            <a:off x="3698675" y="-585192"/>
            <a:ext cx="2343151" cy="7514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>
            <a:spLocks noGrp="1"/>
          </p:cNvSpPr>
          <p:nvPr>
            <p:ph type="title"/>
          </p:nvPr>
        </p:nvSpPr>
        <p:spPr>
          <a:xfrm rot="5400000">
            <a:off x="6048856" y="1764986"/>
            <a:ext cx="3829050" cy="132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body" idx="1"/>
          </p:nvPr>
        </p:nvSpPr>
        <p:spPr>
          <a:xfrm rot="5400000">
            <a:off x="2206112" y="-578528"/>
            <a:ext cx="3829050" cy="6014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29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9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 txBox="1"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1"/>
          </p:nvPr>
        </p:nvSpPr>
        <p:spPr>
          <a:xfrm>
            <a:off x="1113233" y="2000250"/>
            <a:ext cx="7514035" cy="2343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8213893" y="4400349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title"/>
          </p:nvPr>
        </p:nvSpPr>
        <p:spPr>
          <a:xfrm>
            <a:off x="1929210" y="2000249"/>
            <a:ext cx="6698060" cy="158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 sz="3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1"/>
          </p:nvPr>
        </p:nvSpPr>
        <p:spPr>
          <a:xfrm>
            <a:off x="1929209" y="3583036"/>
            <a:ext cx="6698061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175"/>
              <a:buNone/>
              <a:defRPr sz="15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958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body" idx="1"/>
          </p:nvPr>
        </p:nvSpPr>
        <p:spPr>
          <a:xfrm>
            <a:off x="1113235" y="2000250"/>
            <a:ext cx="3671291" cy="2343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2933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958"/>
              <a:buChar char="•"/>
              <a:defRPr sz="1350"/>
            </a:lvl1pPr>
            <a:lvl2pPr marL="914400" lvl="1" indent="-33909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Char char="•"/>
              <a:defRPr sz="1200"/>
            </a:lvl2pPr>
            <a:lvl3pPr marL="1371600" lvl="2" indent="-32531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Char char="•"/>
              <a:defRPr sz="1050"/>
            </a:lvl3pPr>
            <a:lvl4pPr marL="1828800" lvl="3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4pPr>
            <a:lvl5pPr marL="2286000" lvl="4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5pPr>
            <a:lvl6pPr marL="2743200" lvl="5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6pPr>
            <a:lvl7pPr marL="3200400" lvl="6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7pPr>
            <a:lvl8pPr marL="3657600" lvl="7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8pPr>
            <a:lvl9pPr marL="4114800" lvl="8" indent="-311467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305"/>
              <a:buChar char="•"/>
              <a:defRPr sz="900"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body" idx="2"/>
          </p:nvPr>
        </p:nvSpPr>
        <p:spPr>
          <a:xfrm>
            <a:off x="4955975" y="2000250"/>
            <a:ext cx="3671292" cy="234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2933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958"/>
              <a:buChar char="•"/>
              <a:defRPr sz="1350"/>
            </a:lvl1pPr>
            <a:lvl2pPr marL="914400" lvl="1" indent="-33909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Char char="•"/>
              <a:defRPr sz="1200"/>
            </a:lvl2pPr>
            <a:lvl3pPr marL="1371600" lvl="2" indent="-32531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Char char="•"/>
              <a:defRPr sz="1050"/>
            </a:lvl3pPr>
            <a:lvl4pPr marL="1828800" lvl="3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4pPr>
            <a:lvl5pPr marL="2286000" lvl="4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5pPr>
            <a:lvl6pPr marL="2743200" lvl="5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6pPr>
            <a:lvl7pPr marL="3200400" lvl="6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7pPr>
            <a:lvl8pPr marL="3657600" lvl="7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8pPr>
            <a:lvl9pPr marL="4114800" lvl="8" indent="-311467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305"/>
              <a:buChar char="•"/>
              <a:defRPr sz="900"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 txBox="1"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body" idx="1"/>
          </p:nvPr>
        </p:nvSpPr>
        <p:spPr>
          <a:xfrm>
            <a:off x="1329134" y="1993900"/>
            <a:ext cx="3455391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  <a:defRPr sz="2100" b="0">
                <a:solidFill>
                  <a:srgbClr val="1186C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175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958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740"/>
              <a:buNone/>
              <a:defRPr sz="1200" b="1"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2"/>
          </p:nvPr>
        </p:nvSpPr>
        <p:spPr>
          <a:xfrm>
            <a:off x="1113233" y="2501503"/>
            <a:ext cx="3671292" cy="184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2933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958"/>
              <a:buChar char="•"/>
              <a:defRPr sz="1350"/>
            </a:lvl1pPr>
            <a:lvl2pPr marL="914400" lvl="1" indent="-33909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Char char="•"/>
              <a:defRPr sz="1200"/>
            </a:lvl2pPr>
            <a:lvl3pPr marL="1371600" lvl="2" indent="-32531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Char char="•"/>
              <a:defRPr sz="1050"/>
            </a:lvl3pPr>
            <a:lvl4pPr marL="1828800" lvl="3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4pPr>
            <a:lvl5pPr marL="2286000" lvl="4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5pPr>
            <a:lvl6pPr marL="2743200" lvl="5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6pPr>
            <a:lvl7pPr marL="3200400" lvl="6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7pPr>
            <a:lvl8pPr marL="3657600" lvl="7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8pPr>
            <a:lvl9pPr marL="4114800" lvl="8" indent="-311467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305"/>
              <a:buChar char="•"/>
              <a:defRPr sz="9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3"/>
          </p:nvPr>
        </p:nvSpPr>
        <p:spPr>
          <a:xfrm>
            <a:off x="5160366" y="2000250"/>
            <a:ext cx="3466903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  <a:defRPr sz="2100" b="0">
                <a:solidFill>
                  <a:srgbClr val="1186C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175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958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740"/>
              <a:buNone/>
              <a:defRPr sz="1200" b="1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body" idx="4"/>
          </p:nvPr>
        </p:nvSpPr>
        <p:spPr>
          <a:xfrm>
            <a:off x="4955975" y="2501503"/>
            <a:ext cx="3671292" cy="184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2933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958"/>
              <a:buChar char="•"/>
              <a:defRPr sz="1350"/>
            </a:lvl1pPr>
            <a:lvl2pPr marL="914400" lvl="1" indent="-33909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Char char="•"/>
              <a:defRPr sz="1200"/>
            </a:lvl2pPr>
            <a:lvl3pPr marL="1371600" lvl="2" indent="-32531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Char char="•"/>
              <a:defRPr sz="1050"/>
            </a:lvl3pPr>
            <a:lvl4pPr marL="1828800" lvl="3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4pPr>
            <a:lvl5pPr marL="2286000" lvl="4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5pPr>
            <a:lvl6pPr marL="2743200" lvl="5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6pPr>
            <a:lvl7pPr marL="3200400" lvl="6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7pPr>
            <a:lvl8pPr marL="3657600" lvl="7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8pPr>
            <a:lvl9pPr marL="4114800" lvl="8" indent="-311467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305"/>
              <a:buChar char="•"/>
              <a:defRPr sz="900"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>
            <a:spLocks noGrp="1"/>
          </p:cNvSpPr>
          <p:nvPr>
            <p:ph type="title"/>
          </p:nvPr>
        </p:nvSpPr>
        <p:spPr>
          <a:xfrm>
            <a:off x="1113234" y="1200150"/>
            <a:ext cx="2661841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sz="1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body" idx="1"/>
          </p:nvPr>
        </p:nvSpPr>
        <p:spPr>
          <a:xfrm>
            <a:off x="3946525" y="514350"/>
            <a:ext cx="4680743" cy="3829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66712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175"/>
              <a:buChar char="•"/>
              <a:defRPr sz="1500"/>
            </a:lvl1pPr>
            <a:lvl2pPr marL="914400" lvl="1" indent="-35293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958"/>
              <a:buChar char="•"/>
              <a:defRPr sz="1350"/>
            </a:lvl2pPr>
            <a:lvl3pPr marL="1371600" lvl="2" indent="-339089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Char char="•"/>
              <a:defRPr sz="1200"/>
            </a:lvl3pPr>
            <a:lvl4pPr marL="1828800" lvl="3" indent="-32531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Char char="•"/>
              <a:defRPr sz="1050"/>
            </a:lvl4pPr>
            <a:lvl5pPr marL="2286000" lvl="4" indent="-32531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Char char="•"/>
              <a:defRPr sz="1050"/>
            </a:lvl5pPr>
            <a:lvl6pPr marL="2743200" lvl="5" indent="-32531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Char char="•"/>
              <a:defRPr sz="1050"/>
            </a:lvl6pPr>
            <a:lvl7pPr marL="3200400" lvl="6" indent="-32531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Char char="•"/>
              <a:defRPr sz="1050"/>
            </a:lvl7pPr>
            <a:lvl8pPr marL="3657600" lvl="7" indent="-32531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Char char="•"/>
              <a:defRPr sz="1050"/>
            </a:lvl8pPr>
            <a:lvl9pPr marL="4114800" lvl="8" indent="-32531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523"/>
              <a:buChar char="•"/>
              <a:defRPr sz="1050"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2"/>
          </p:nvPr>
        </p:nvSpPr>
        <p:spPr>
          <a:xfrm>
            <a:off x="1113234" y="2228850"/>
            <a:ext cx="266184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74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88"/>
              <a:buNone/>
              <a:defRPr sz="750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979"/>
              <a:buNone/>
              <a:defRPr sz="675"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9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7" name="Google Shape;7;p9"/>
            <p:cNvSpPr/>
            <p:nvPr/>
          </p:nvSpPr>
          <p:spPr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l" t="t" r="r" b="b"/>
              <a:pathLst>
                <a:path w="707" h="3357" extrusionOk="0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" name="Google Shape;8;p9"/>
            <p:cNvSpPr/>
            <p:nvPr/>
          </p:nvSpPr>
          <p:spPr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l" t="t" r="r" b="b"/>
              <a:pathLst>
                <a:path w="704" h="3324" extrusionOk="0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9" name="Google Shape;9;p9"/>
            <p:cNvSpPr/>
            <p:nvPr/>
          </p:nvSpPr>
          <p:spPr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l" t="t" r="r" b="b"/>
              <a:pathLst>
                <a:path w="774" h="1020" extrusionOk="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" name="Google Shape;10;p9"/>
            <p:cNvSpPr/>
            <p:nvPr/>
          </p:nvSpPr>
          <p:spPr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1" name="Google Shape;11;p9"/>
            <p:cNvSpPr/>
            <p:nvPr/>
          </p:nvSpPr>
          <p:spPr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l" t="t" r="r" b="b"/>
              <a:pathLst>
                <a:path w="1342" h="990" extrusionOk="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2" name="Google Shape;12;p9"/>
            <p:cNvSpPr/>
            <p:nvPr/>
          </p:nvSpPr>
          <p:spPr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l" t="t" r="r" b="b"/>
              <a:pathLst>
                <a:path w="1068" h="1020" extrusionOk="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3" name="Google Shape;13;p9"/>
          <p:cNvSpPr txBox="1"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 sz="3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body" idx="1"/>
          </p:nvPr>
        </p:nvSpPr>
        <p:spPr>
          <a:xfrm>
            <a:off x="1113233" y="2000250"/>
            <a:ext cx="7514035" cy="2343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9433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66712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2175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2933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195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9089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2531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1523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2531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1523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2531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1523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2531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1523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25310" algn="l" rtl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rgbClr val="1186C3"/>
              </a:buClr>
              <a:buSzPts val="1523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playground-series-s3e23/dat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"/>
          <p:cNvSpPr txBox="1">
            <a:spLocks noGrp="1"/>
          </p:cNvSpPr>
          <p:nvPr>
            <p:ph type="ctrTitle"/>
          </p:nvPr>
        </p:nvSpPr>
        <p:spPr>
          <a:xfrm>
            <a:off x="262042" y="1141876"/>
            <a:ext cx="8809075" cy="13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b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60"/>
              <a:buFont typeface="Raleway ExtraBold"/>
              <a:buNone/>
            </a:pPr>
            <a:r>
              <a:rPr lang="en-US" sz="3600" b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Software Defects binary Classification using Machine Learning</a:t>
            </a:r>
            <a:r>
              <a:rPr lang="en-US" sz="3600" b="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	</a:t>
            </a:r>
            <a:br>
              <a:rPr lang="en-US" sz="3600" b="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</a:b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CS 584 – Machine Learning</a:t>
            </a: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1"/>
          <p:cNvSpPr txBox="1"/>
          <p:nvPr/>
        </p:nvSpPr>
        <p:spPr>
          <a:xfrm>
            <a:off x="334925" y="2937052"/>
            <a:ext cx="3765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Anthony Rodriguez (A20547980)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Deshon Langdon (A20503832 )</a:t>
            </a:r>
            <a:endParaRPr dirty="0"/>
          </a:p>
        </p:txBody>
      </p:sp>
      <p:pic>
        <p:nvPicPr>
          <p:cNvPr id="147" name="Google Shape;14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0825" y="1844957"/>
            <a:ext cx="5114813" cy="32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>
            <a:spLocks noGrp="1"/>
          </p:cNvSpPr>
          <p:nvPr>
            <p:ph type="title"/>
          </p:nvPr>
        </p:nvSpPr>
        <p:spPr>
          <a:xfrm>
            <a:off x="1213232" y="9439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Feature Selection </a:t>
            </a:r>
            <a:endParaRPr/>
          </a:p>
        </p:txBody>
      </p:sp>
      <p:sp>
        <p:nvSpPr>
          <p:cNvPr id="241" name="Google Shape;241;p35"/>
          <p:cNvSpPr txBox="1"/>
          <p:nvPr/>
        </p:nvSpPr>
        <p:spPr>
          <a:xfrm>
            <a:off x="1053248" y="853690"/>
            <a:ext cx="7037503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Perform variance Inflation Factor (VIF) for each feature.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Features with a high VIF are highly correlated with other features and can cause problems in the model, so they are dropped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53116"/>
            <a:ext cx="3276884" cy="3354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6884" y="1781568"/>
            <a:ext cx="5924141" cy="3497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118872" y="94390"/>
            <a:ext cx="878276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 Outlier Detection and Standardization (Before) </a:t>
            </a:r>
            <a:endParaRPr/>
          </a:p>
        </p:txBody>
      </p:sp>
      <p:sp>
        <p:nvSpPr>
          <p:cNvPr id="249" name="Google Shape;249;p36"/>
          <p:cNvSpPr txBox="1"/>
          <p:nvPr/>
        </p:nvSpPr>
        <p:spPr>
          <a:xfrm>
            <a:off x="1053248" y="853690"/>
            <a:ext cx="7037503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1400482"/>
            <a:ext cx="7327264" cy="3451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192024" y="94390"/>
            <a:ext cx="8709608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Outlier Detection and Standardization</a:t>
            </a:r>
            <a:br>
              <a:rPr lang="en-US"/>
            </a:br>
            <a:r>
              <a:rPr lang="en-US"/>
              <a:t> (After)</a:t>
            </a:r>
            <a:endParaRPr/>
          </a:p>
        </p:txBody>
      </p:sp>
      <p:sp>
        <p:nvSpPr>
          <p:cNvPr id="256" name="Google Shape;256;p37"/>
          <p:cNvSpPr txBox="1"/>
          <p:nvPr/>
        </p:nvSpPr>
        <p:spPr>
          <a:xfrm>
            <a:off x="861224" y="1612990"/>
            <a:ext cx="7037503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460" y="1432658"/>
            <a:ext cx="8174736" cy="3616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>
            <a:spLocks noGrp="1"/>
          </p:cNvSpPr>
          <p:nvPr>
            <p:ph type="title"/>
          </p:nvPr>
        </p:nvSpPr>
        <p:spPr>
          <a:xfrm>
            <a:off x="766664" y="99706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Data Modeling</a:t>
            </a:r>
            <a:endParaRPr/>
          </a:p>
        </p:txBody>
      </p:sp>
      <p:sp>
        <p:nvSpPr>
          <p:cNvPr id="263" name="Google Shape;263;p39"/>
          <p:cNvSpPr txBox="1"/>
          <p:nvPr/>
        </p:nvSpPr>
        <p:spPr>
          <a:xfrm>
            <a:off x="592530" y="808817"/>
            <a:ext cx="8036700" cy="4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 a Cross Validation Strategy for Evaluating Each Model: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Gaussian Naive Bayes</a:t>
            </a:r>
            <a:endParaRPr/>
          </a:p>
          <a:p>
            <a: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Bernoulli Naive Bayes                       </a:t>
            </a:r>
            <a:endParaRPr/>
          </a:p>
          <a:p>
            <a: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Decision Tree Classifier                     </a:t>
            </a:r>
            <a:endParaRPr>
              <a:solidFill>
                <a:schemeClr val="lt1"/>
              </a:solidFill>
            </a:endParaRPr>
          </a:p>
          <a:p>
            <a:pPr marL="1828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Classification Tree</a:t>
            </a:r>
            <a:endParaRPr/>
          </a:p>
          <a:p>
            <a: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K-Nearest Neighbors Classifier</a:t>
            </a:r>
            <a:endParaRPr/>
          </a:p>
          <a:p>
            <a: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Logistic Regression                 </a:t>
            </a:r>
            <a:endParaRPr/>
          </a:p>
          <a:p>
            <a: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CatBoost Classifier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Implemented Cross Validation using Repeated Stratified K Fold Sampling (5 folds and 5 Repeats)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Evaluated Each Model Based Upon: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Accuracy: </a:t>
            </a:r>
            <a:endParaRPr>
              <a:solidFill>
                <a:schemeClr val="lt1"/>
              </a:solidFill>
            </a:endParaRPr>
          </a:p>
          <a:p>
            <a: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>
                <a:solidFill>
                  <a:schemeClr val="lt1"/>
                </a:solidFill>
              </a:rPr>
              <a:t>Percentage of observations correctly classified.</a:t>
            </a:r>
            <a:endParaRPr>
              <a:solidFill>
                <a:schemeClr val="lt1"/>
              </a:solidFill>
            </a:endParaRPr>
          </a:p>
          <a:p>
            <a: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ROC AUC Score:</a:t>
            </a:r>
            <a:endParaRPr>
              <a:solidFill>
                <a:schemeClr val="lt1"/>
              </a:solidFill>
            </a:endParaRPr>
          </a:p>
          <a:p>
            <a: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>
                <a:solidFill>
                  <a:schemeClr val="lt1"/>
                </a:solidFill>
              </a:rPr>
              <a:t>Probability that the model can distinguish between positive and negative classes.</a:t>
            </a:r>
            <a:endParaRPr>
              <a:solidFill>
                <a:schemeClr val="lt1"/>
              </a:solidFill>
            </a:endParaRPr>
          </a:p>
          <a:p>
            <a: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US">
                <a:solidFill>
                  <a:schemeClr val="lt1"/>
                </a:solidFill>
              </a:rPr>
              <a:t>F1 Score: </a:t>
            </a:r>
            <a:endParaRPr>
              <a:solidFill>
                <a:schemeClr val="lt1"/>
              </a:solidFill>
            </a:endParaRPr>
          </a:p>
          <a:p>
            <a: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>
                <a:solidFill>
                  <a:schemeClr val="lt1"/>
                </a:solidFill>
              </a:rPr>
              <a:t>Harmonic Mean of Precision and Recall Scores</a:t>
            </a:r>
            <a:endParaRPr>
              <a:solidFill>
                <a:schemeClr val="lt1"/>
              </a:solidFill>
            </a:endParaRPr>
          </a:p>
          <a:p>
            <a: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>
                <a:solidFill>
                  <a:schemeClr val="lt1"/>
                </a:solidFill>
              </a:rPr>
              <a:t>2*(Precision*Recall)/(Precision+Recall)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9"/>
          <p:cNvSpPr txBox="1"/>
          <p:nvPr/>
        </p:nvSpPr>
        <p:spPr>
          <a:xfrm>
            <a:off x="5008650" y="974400"/>
            <a:ext cx="30420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Random Forest Classifier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Gradient Boosting Classifier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Hist Gradient Boosting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Light Gradient Boosting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Extreme Gradient Boosting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1"/>
          <p:cNvPicPr preferRelativeResize="0"/>
          <p:nvPr/>
        </p:nvPicPr>
        <p:blipFill rotWithShape="1">
          <a:blip r:embed="rId3">
            <a:alphaModFix/>
          </a:blip>
          <a:srcRect b="75393"/>
          <a:stretch/>
        </p:blipFill>
        <p:spPr>
          <a:xfrm>
            <a:off x="0" y="978475"/>
            <a:ext cx="4537151" cy="1646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1"/>
          <p:cNvPicPr preferRelativeResize="0"/>
          <p:nvPr/>
        </p:nvPicPr>
        <p:blipFill rotWithShape="1">
          <a:blip r:embed="rId3">
            <a:alphaModFix/>
          </a:blip>
          <a:srcRect t="25137" b="50255"/>
          <a:stretch/>
        </p:blipFill>
        <p:spPr>
          <a:xfrm>
            <a:off x="4537150" y="978475"/>
            <a:ext cx="4606801" cy="1646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1"/>
          <p:cNvPicPr preferRelativeResize="0"/>
          <p:nvPr/>
        </p:nvPicPr>
        <p:blipFill rotWithShape="1">
          <a:blip r:embed="rId3">
            <a:alphaModFix/>
          </a:blip>
          <a:srcRect t="50413" b="24980"/>
          <a:stretch/>
        </p:blipFill>
        <p:spPr>
          <a:xfrm>
            <a:off x="0" y="2616575"/>
            <a:ext cx="4537151" cy="1646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1"/>
          <p:cNvPicPr preferRelativeResize="0"/>
          <p:nvPr/>
        </p:nvPicPr>
        <p:blipFill rotWithShape="1">
          <a:blip r:embed="rId3">
            <a:alphaModFix/>
          </a:blip>
          <a:srcRect t="75393"/>
          <a:stretch/>
        </p:blipFill>
        <p:spPr>
          <a:xfrm>
            <a:off x="4537150" y="2625000"/>
            <a:ext cx="4606801" cy="16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1"/>
          <p:cNvSpPr txBox="1">
            <a:spLocks noGrp="1"/>
          </p:cNvSpPr>
          <p:nvPr>
            <p:ph type="title"/>
          </p:nvPr>
        </p:nvSpPr>
        <p:spPr>
          <a:xfrm>
            <a:off x="766664" y="99706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Base Model Results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8" name="Google Shape;278;g2623442a3db_0_18"/>
          <p:cNvGraphicFramePr/>
          <p:nvPr/>
        </p:nvGraphicFramePr>
        <p:xfrm>
          <a:off x="897225" y="632325"/>
          <a:ext cx="7239000" cy="4144920"/>
        </p:xfrm>
        <a:graphic>
          <a:graphicData uri="http://schemas.openxmlformats.org/drawingml/2006/table">
            <a:tbl>
              <a:tblPr>
                <a:noFill/>
                <a:tableStyleId>{3DCCD5DF-95EA-49EC-AB40-F64BB14F9091}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1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lt1"/>
                          </a:solidFill>
                        </a:rPr>
                        <a:t>Model Name</a:t>
                      </a:r>
                      <a:endParaRPr sz="9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lt1"/>
                          </a:solidFill>
                        </a:rPr>
                        <a:t>Ave. Training ROC AUC Score</a:t>
                      </a:r>
                      <a:endParaRPr sz="9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lt1"/>
                          </a:solidFill>
                        </a:rPr>
                        <a:t>Ave. Validation ROC AUC Score</a:t>
                      </a:r>
                      <a:endParaRPr sz="9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lt1"/>
                          </a:solidFill>
                        </a:rPr>
                        <a:t>Ave. Accuracy</a:t>
                      </a:r>
                      <a:endParaRPr sz="9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lt1"/>
                          </a:solidFill>
                        </a:rPr>
                        <a:t>Ave. F1 Score</a:t>
                      </a:r>
                      <a:endParaRPr sz="9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Gaussian NB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0.7671589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0.7671437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0.8006672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0.3837027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Bernoulli NB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0.760931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0.7608771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0.7692737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0.5317257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Decision Tree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0.9995711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0.6138554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0.7248548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0.3985115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KNN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0.884046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0.7194356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0.7890225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0.4495136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Logistic Regression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0.7781648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0.7780576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0.8067461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0.3711798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Random Forest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0.9985411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0.759114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0.8024754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0.461492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Gradient Boosting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0.7948394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0.7906932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0.8146203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0.4898802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Hist Gradient Boosting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0.8028327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0.7906572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0.8147686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0.4876493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LGBM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0.810897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0.7903612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0.8147549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0.4881741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XGB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0.8323212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0.7849803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0.8113244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0.4759125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Cat Boost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0.8193732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0.7892677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0.8130283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0.4809887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79" name="Google Shape;279;g2623442a3db_0_18"/>
          <p:cNvSpPr txBox="1"/>
          <p:nvPr/>
        </p:nvSpPr>
        <p:spPr>
          <a:xfrm>
            <a:off x="257325" y="-50225"/>
            <a:ext cx="8518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Base Model Results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>
            <a:spLocks noGrp="1"/>
          </p:cNvSpPr>
          <p:nvPr>
            <p:ph type="title"/>
          </p:nvPr>
        </p:nvSpPr>
        <p:spPr>
          <a:xfrm>
            <a:off x="766664" y="99706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Hyper Parameter Tuning</a:t>
            </a:r>
            <a:endParaRPr/>
          </a:p>
        </p:txBody>
      </p:sp>
      <p:graphicFrame>
        <p:nvGraphicFramePr>
          <p:cNvPr id="285" name="Google Shape;285;p40"/>
          <p:cNvGraphicFramePr/>
          <p:nvPr/>
        </p:nvGraphicFramePr>
        <p:xfrm>
          <a:off x="991375" y="816075"/>
          <a:ext cx="7239000" cy="3688050"/>
        </p:xfrm>
        <a:graphic>
          <a:graphicData uri="http://schemas.openxmlformats.org/drawingml/2006/table">
            <a:tbl>
              <a:tblPr>
                <a:noFill/>
                <a:tableStyleId>{3DCCD5DF-95EA-49EC-AB40-F64BB14F9091}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Gaussian Naive Bayes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○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Variance Smoothing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1371600" lvl="2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■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Portion of the largest variance of all features that is added to variances.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Decision Tree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○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Criterion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1371600" lvl="2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■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Function to Measure Quality of Split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○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Max Tree Depth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K Neighbor Classifier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○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Neighbors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1371600" lvl="2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■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Number of Neighbors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Logistic Regression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○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Solvers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1371600" lvl="2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■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Optimization Algorithm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○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C Values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1371600" lvl="2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■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Inverse Regularization Strength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Bernoulli Naive Bayes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○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Alpha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1371600" lvl="2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■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Additive Smoothing Parameter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Random Forest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○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Max Tree Depth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○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Max Features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1371600" lvl="2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■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Number of Features to Consider for Best Split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Hist Gradient, Gradient Boosting, &amp; Extreme Gradient Boosting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○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Max Tree Depth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○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Learning Rate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Cat Boosting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1371600" lvl="2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■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Max Tree Depth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Light Gradient Boosting Machine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○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Max Tree Depth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○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Max Number of Leaves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1371600" lvl="2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■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Max Number of Leaves Per Tree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623442a3db_0_73"/>
          <p:cNvSpPr txBox="1">
            <a:spLocks noGrp="1"/>
          </p:cNvSpPr>
          <p:nvPr>
            <p:ph type="title"/>
          </p:nvPr>
        </p:nvSpPr>
        <p:spPr>
          <a:xfrm>
            <a:off x="766664" y="99706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Optimized Model Results</a:t>
            </a:r>
            <a:endParaRPr/>
          </a:p>
        </p:txBody>
      </p:sp>
      <p:pic>
        <p:nvPicPr>
          <p:cNvPr id="291" name="Google Shape;291;g2623442a3db_0_73"/>
          <p:cNvPicPr preferRelativeResize="0"/>
          <p:nvPr/>
        </p:nvPicPr>
        <p:blipFill rotWithShape="1">
          <a:blip r:embed="rId3">
            <a:alphaModFix/>
          </a:blip>
          <a:srcRect b="75094"/>
          <a:stretch/>
        </p:blipFill>
        <p:spPr>
          <a:xfrm>
            <a:off x="0" y="954875"/>
            <a:ext cx="4537149" cy="1616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2623442a3db_0_73"/>
          <p:cNvPicPr preferRelativeResize="0"/>
          <p:nvPr/>
        </p:nvPicPr>
        <p:blipFill rotWithShape="1">
          <a:blip r:embed="rId3">
            <a:alphaModFix/>
          </a:blip>
          <a:srcRect t="75191"/>
          <a:stretch/>
        </p:blipFill>
        <p:spPr>
          <a:xfrm>
            <a:off x="4537125" y="2571750"/>
            <a:ext cx="4537149" cy="149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2623442a3db_0_73"/>
          <p:cNvPicPr preferRelativeResize="0"/>
          <p:nvPr/>
        </p:nvPicPr>
        <p:blipFill rotWithShape="1">
          <a:blip r:embed="rId3">
            <a:alphaModFix/>
          </a:blip>
          <a:srcRect t="50160" b="25031"/>
          <a:stretch/>
        </p:blipFill>
        <p:spPr>
          <a:xfrm>
            <a:off x="0" y="2571750"/>
            <a:ext cx="4537149" cy="149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2623442a3db_0_73"/>
          <p:cNvPicPr preferRelativeResize="0"/>
          <p:nvPr/>
        </p:nvPicPr>
        <p:blipFill rotWithShape="1">
          <a:blip r:embed="rId3">
            <a:alphaModFix/>
          </a:blip>
          <a:srcRect t="25037" b="50153"/>
          <a:stretch/>
        </p:blipFill>
        <p:spPr>
          <a:xfrm>
            <a:off x="4537150" y="954875"/>
            <a:ext cx="4537101" cy="1616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9" name="Google Shape;299;g2623442a3db_0_85"/>
          <p:cNvGraphicFramePr/>
          <p:nvPr/>
        </p:nvGraphicFramePr>
        <p:xfrm>
          <a:off x="627188" y="465900"/>
          <a:ext cx="7889625" cy="4644985"/>
        </p:xfrm>
        <a:graphic>
          <a:graphicData uri="http://schemas.openxmlformats.org/drawingml/2006/table">
            <a:tbl>
              <a:tblPr>
                <a:noFill/>
                <a:tableStyleId>{3DCCD5DF-95EA-49EC-AB40-F64BB14F9091}</a:tableStyleId>
              </a:tblPr>
              <a:tblGrid>
                <a:gridCol w="157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7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7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7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7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solidFill>
                            <a:schemeClr val="lt1"/>
                          </a:solidFill>
                        </a:rPr>
                        <a:t>Model Name</a:t>
                      </a:r>
                      <a:endParaRPr sz="7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solidFill>
                            <a:schemeClr val="lt1"/>
                          </a:solidFill>
                        </a:rPr>
                        <a:t>Ave. Training ROC AUC Score</a:t>
                      </a:r>
                      <a:endParaRPr sz="7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solidFill>
                            <a:schemeClr val="lt1"/>
                          </a:solidFill>
                        </a:rPr>
                        <a:t>Ave. Validation ROC AUC Score</a:t>
                      </a:r>
                      <a:endParaRPr sz="7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solidFill>
                            <a:schemeClr val="lt1"/>
                          </a:solidFill>
                        </a:rPr>
                        <a:t>Ave. Accuracy</a:t>
                      </a:r>
                      <a:endParaRPr sz="7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solidFill>
                            <a:schemeClr val="lt1"/>
                          </a:solidFill>
                        </a:rPr>
                        <a:t>Ave. F1 Score</a:t>
                      </a:r>
                      <a:endParaRPr sz="7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GaussianNB_VS_1.0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0.7703925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0.7703802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0.7925759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0.2587808</a:t>
                      </a:r>
                      <a:endParaRPr sz="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BernoulliNB_Alpha_0.25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0.7609309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0.7608771</a:t>
                      </a:r>
                      <a:endParaRPr sz="8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0.7692737</a:t>
                      </a:r>
                      <a:endParaRPr sz="8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0.5317257</a:t>
                      </a:r>
                      <a:endParaRPr sz="8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decision_tree_log_loss_depth_6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0.7916948</a:t>
                      </a:r>
                      <a:endParaRPr sz="800" b="1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0.7865117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0.8135423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0.4824395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KNN_Neignbors_50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0.8051304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0.7781011</a:t>
                      </a:r>
                      <a:endParaRPr sz="800" b="1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0.8117106</a:t>
                      </a:r>
                      <a:endParaRPr sz="800" b="1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0.4686465</a:t>
                      </a:r>
                      <a:endParaRPr sz="800" b="1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logistic_regression_solver_liblinear_c_100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0.7781662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0.7780591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0.80675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0.3712207</a:t>
                      </a:r>
                      <a:endParaRPr sz="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random_forest_maxDepth_10_maxFeatures_sqrt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0.8188424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0.790596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0.8148463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0.4876912</a:t>
                      </a:r>
                      <a:endParaRPr sz="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6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hist_gradient_boosting_</a:t>
                      </a:r>
                      <a:endParaRPr sz="800" b="1">
                        <a:solidFill>
                          <a:srgbClr val="DADADA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lr_0.04941713361323833_depth_5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0.7995138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0.7910308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0.8148699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0.4870412</a:t>
                      </a:r>
                      <a:endParaRPr sz="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lgbm_maxDepth_4_leafNum_14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0.7983258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0.7911049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0.8146743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0.4876798</a:t>
                      </a:r>
                      <a:endParaRPr sz="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gradient_boosting_lr_0.07_depth_5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0.8023741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0.7909673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0.8146645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0.4877596</a:t>
                      </a:r>
                      <a:endParaRPr sz="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XGBoost_lr_0.04941713361323833_depth_5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0.800319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0.7911931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0.814921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0.4876838</a:t>
                      </a:r>
                      <a:endParaRPr sz="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CatBoost_depth_3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0.7994325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0.791019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0.8144041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0.4859718</a:t>
                      </a:r>
                      <a:endParaRPr sz="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00" name="Google Shape;300;g2623442a3db_0_85"/>
          <p:cNvSpPr txBox="1"/>
          <p:nvPr/>
        </p:nvSpPr>
        <p:spPr>
          <a:xfrm>
            <a:off x="312600" y="-127950"/>
            <a:ext cx="8518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Optimized Model Results</a:t>
            </a:r>
            <a:endParaRPr sz="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225" y="679100"/>
            <a:ext cx="5769548" cy="4316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2"/>
          <p:cNvSpPr txBox="1">
            <a:spLocks noGrp="1"/>
          </p:cNvSpPr>
          <p:nvPr>
            <p:ph type="title"/>
          </p:nvPr>
        </p:nvSpPr>
        <p:spPr>
          <a:xfrm>
            <a:off x="766664" y="99706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2800"/>
              <a:t>Optimized Model Testing Data Defect Probabilities 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>
            <a:spLocks noGrp="1"/>
          </p:cNvSpPr>
          <p:nvPr>
            <p:ph type="title"/>
          </p:nvPr>
        </p:nvSpPr>
        <p:spPr>
          <a:xfrm>
            <a:off x="766664" y="99706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153" name="Google Shape;153;p2"/>
          <p:cNvSpPr txBox="1"/>
          <p:nvPr/>
        </p:nvSpPr>
        <p:spPr>
          <a:xfrm>
            <a:off x="3115340" y="1107933"/>
            <a:ext cx="6028660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Software defects, also known as bugs, are a common occurrence in the software development process.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</a:rPr>
              <a:t>Lack of e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arly detection of these defects is crucial to prevent such failures and ensure the smooth operation of systems</a:t>
            </a:r>
            <a:endParaRPr lang="en-US"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Manual software detection </a:t>
            </a:r>
            <a:r>
              <a:rPr lang="en-US" dirty="0">
                <a:solidFill>
                  <a:schemeClr val="lt1"/>
                </a:solidFill>
              </a:rPr>
              <a:t>is v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ery time-consuming and labor-intensive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Difficult to effectively allocate resources for defect management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Scalability and Feasibility issues 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Expensive it is to fix after deployment</a:t>
            </a:r>
            <a:endParaRPr dirty="0"/>
          </a:p>
        </p:txBody>
      </p:sp>
      <p:pic>
        <p:nvPicPr>
          <p:cNvPr id="154" name="Google Shape;15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8" y="711580"/>
            <a:ext cx="2793488" cy="3749365"/>
          </a:xfrm>
          <a:prstGeom prst="rect">
            <a:avLst/>
          </a:prstGeom>
          <a:noFill/>
          <a:ln>
            <a:noFill/>
          </a:ln>
          <a:effectLst>
            <a:reflection stA="30000" endPos="30000" dist="5000" dir="5400000" sy="-100000" algn="bl" rotWithShape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623442a3db_0_123"/>
          <p:cNvSpPr txBox="1">
            <a:spLocks noGrp="1"/>
          </p:cNvSpPr>
          <p:nvPr>
            <p:ph type="title"/>
          </p:nvPr>
        </p:nvSpPr>
        <p:spPr>
          <a:xfrm>
            <a:off x="766675" y="99703"/>
            <a:ext cx="76884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rbel"/>
              <a:buNone/>
            </a:pPr>
            <a:r>
              <a:rPr lang="en-US"/>
              <a:t>Planned Future Work</a:t>
            </a:r>
            <a:endParaRPr/>
          </a:p>
        </p:txBody>
      </p:sp>
      <p:sp>
        <p:nvSpPr>
          <p:cNvPr id="312" name="Google Shape;312;g2623442a3db_0_123"/>
          <p:cNvSpPr txBox="1"/>
          <p:nvPr/>
        </p:nvSpPr>
        <p:spPr>
          <a:xfrm>
            <a:off x="592530" y="808817"/>
            <a:ext cx="80367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</a:rPr>
              <a:t>Implementing a Custom Classifier Ensemble Based Upon Our Data To Improve Results.</a:t>
            </a:r>
            <a:endParaRPr sz="16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</a:endParaRPr>
          </a:p>
          <a:p>
            <a:pPr marL="28575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>
                <a:solidFill>
                  <a:schemeClr val="lt1"/>
                </a:solidFill>
              </a:rPr>
              <a:t>Evaluate Our Data Preprocessing Methods To Better Optimize Our Models.</a:t>
            </a:r>
            <a:endParaRPr sz="16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</a:endParaRPr>
          </a:p>
          <a:p>
            <a:pPr marL="28575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>
                <a:solidFill>
                  <a:schemeClr val="lt1"/>
                </a:solidFill>
              </a:rPr>
              <a:t>Evaluate Our Model Performance Metrics For Better Selection and Optimization of Models. 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4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9204" y="1112743"/>
            <a:ext cx="5405591" cy="2918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 txBox="1">
            <a:spLocks noGrp="1"/>
          </p:cNvSpPr>
          <p:nvPr>
            <p:ph type="title"/>
          </p:nvPr>
        </p:nvSpPr>
        <p:spPr>
          <a:xfrm>
            <a:off x="766664" y="99706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Proposed Solution &amp; Dataset</a:t>
            </a:r>
            <a:endParaRPr/>
          </a:p>
        </p:txBody>
      </p:sp>
      <p:sp>
        <p:nvSpPr>
          <p:cNvPr id="160" name="Google Shape;160;p4"/>
          <p:cNvSpPr txBox="1"/>
          <p:nvPr/>
        </p:nvSpPr>
        <p:spPr>
          <a:xfrm>
            <a:off x="995680" y="1032867"/>
            <a:ext cx="8036559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 various supervised machine learning models for binary classification of software defects. Models include : </a:t>
            </a:r>
            <a:endParaRPr dirty="0"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Gaussian Naive Bayes,                          Random Forest Classifier</a:t>
            </a:r>
            <a:endParaRPr dirty="0"/>
          </a:p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Bernoulli Naive Bayes,                          Gradient Boosting Classifier</a:t>
            </a:r>
            <a:endParaRPr dirty="0"/>
          </a:p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Decision Tree Classifier,                        Histogram-based Gradient Boosting Classification Tree  </a:t>
            </a:r>
            <a:endParaRPr dirty="0"/>
          </a:p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K-Nearest Neighbors Classifier,             Light Gradient Boosting Machine</a:t>
            </a:r>
            <a:endParaRPr dirty="0"/>
          </a:p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Logistic Regression,                                Extreme Gradient Boosting</a:t>
            </a:r>
            <a:endParaRPr dirty="0"/>
          </a:p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CatBoost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Classifier.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Dataset: </a:t>
            </a:r>
            <a:r>
              <a:rPr lang="en-US" sz="1400" b="0" i="0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Binary Classification with a Software Defects Dataset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initially containing 169,605  samples.  Dataset contained 21 predictors and 1 label column. 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Contains </a:t>
            </a:r>
            <a:r>
              <a:rPr lang="en-US" dirty="0">
                <a:solidFill>
                  <a:schemeClr val="lt1"/>
                </a:solidFill>
              </a:rPr>
              <a:t>101,763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training (later split into 81410 </a:t>
            </a:r>
            <a:r>
              <a:rPr lang="en-US" dirty="0">
                <a:solidFill>
                  <a:schemeClr val="lt1"/>
                </a:solidFill>
              </a:rPr>
              <a:t>- 81411 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training samples, and 20353 – 20352 validation samples as the K folds rotated in epoch)</a:t>
            </a:r>
            <a:endParaRPr dirty="0"/>
          </a:p>
          <a:p>
            <a:pPr marL="285750" marR="0" lvl="2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Each row represents a software instance and is labeled under the ‘defects’ column as either ‘False’ (0) or ‘True’ (1), indicating the absence or presence of a software defect.</a:t>
            </a:r>
            <a:endParaRPr dirty="0"/>
          </a:p>
          <a:p>
            <a:pPr marL="285750" marR="0" lvl="8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"/>
          <p:cNvSpPr txBox="1">
            <a:spLocks noGrp="1"/>
          </p:cNvSpPr>
          <p:nvPr>
            <p:ph type="title"/>
          </p:nvPr>
        </p:nvSpPr>
        <p:spPr>
          <a:xfrm>
            <a:off x="766664" y="99706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Proposed Solution &amp; Dataset cont’d</a:t>
            </a:r>
            <a:endParaRPr/>
          </a:p>
        </p:txBody>
      </p:sp>
      <p:sp>
        <p:nvSpPr>
          <p:cNvPr id="166" name="Google Shape;166;p8"/>
          <p:cNvSpPr txBox="1"/>
          <p:nvPr/>
        </p:nvSpPr>
        <p:spPr>
          <a:xfrm>
            <a:off x="995680" y="1032867"/>
            <a:ext cx="8036559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Objective:</a:t>
            </a:r>
            <a:endParaRPr dirty="0"/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8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Compare the performance of various models to find the most effective model for predicting software defects.</a:t>
            </a:r>
            <a:endParaRPr dirty="0"/>
          </a:p>
          <a:p>
            <a:pPr marL="285750" marR="0" lvl="8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8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validation set as the test set to evaluate the models’ performances.</a:t>
            </a:r>
            <a:endParaRPr dirty="0"/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604" y="2493879"/>
            <a:ext cx="5295355" cy="249265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title"/>
          </p:nvPr>
        </p:nvSpPr>
        <p:spPr>
          <a:xfrm>
            <a:off x="748238" y="-49150"/>
            <a:ext cx="7042950" cy="675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Corbel"/>
              <a:buNone/>
            </a:pPr>
            <a:r>
              <a:rPr lang="en-US"/>
              <a:t>Workflow</a:t>
            </a:r>
            <a:endParaRPr/>
          </a:p>
        </p:txBody>
      </p:sp>
      <p:grpSp>
        <p:nvGrpSpPr>
          <p:cNvPr id="173" name="Google Shape;173;p30"/>
          <p:cNvGrpSpPr/>
          <p:nvPr/>
        </p:nvGrpSpPr>
        <p:grpSpPr>
          <a:xfrm>
            <a:off x="742614" y="1218290"/>
            <a:ext cx="1797069" cy="582460"/>
            <a:chOff x="1283918" y="1227552"/>
            <a:chExt cx="1503124" cy="582460"/>
          </a:xfrm>
        </p:grpSpPr>
        <p:sp>
          <p:nvSpPr>
            <p:cNvPr id="174" name="Google Shape;174;p30"/>
            <p:cNvSpPr/>
            <p:nvPr/>
          </p:nvSpPr>
          <p:spPr>
            <a:xfrm>
              <a:off x="1283918" y="1227552"/>
              <a:ext cx="1503124" cy="58246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rgbClr val="237DA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0"/>
            <p:cNvSpPr txBox="1"/>
            <p:nvPr/>
          </p:nvSpPr>
          <p:spPr>
            <a:xfrm>
              <a:off x="1315233" y="1257172"/>
              <a:ext cx="1440493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Exploration </a:t>
              </a:r>
              <a:endParaRPr dirty="0"/>
            </a:p>
          </p:txBody>
        </p:sp>
      </p:grpSp>
      <p:grpSp>
        <p:nvGrpSpPr>
          <p:cNvPr id="176" name="Google Shape;176;p30"/>
          <p:cNvGrpSpPr/>
          <p:nvPr/>
        </p:nvGrpSpPr>
        <p:grpSpPr>
          <a:xfrm>
            <a:off x="2774972" y="1218290"/>
            <a:ext cx="1523167" cy="582460"/>
            <a:chOff x="1346549" y="1236098"/>
            <a:chExt cx="1523167" cy="582460"/>
          </a:xfrm>
        </p:grpSpPr>
        <p:sp>
          <p:nvSpPr>
            <p:cNvPr id="177" name="Google Shape;177;p30"/>
            <p:cNvSpPr/>
            <p:nvPr/>
          </p:nvSpPr>
          <p:spPr>
            <a:xfrm>
              <a:off x="1366592" y="1236098"/>
              <a:ext cx="1503124" cy="58246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rgbClr val="237DA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0"/>
            <p:cNvSpPr txBox="1"/>
            <p:nvPr/>
          </p:nvSpPr>
          <p:spPr>
            <a:xfrm>
              <a:off x="1346549" y="1265718"/>
              <a:ext cx="1440493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</a:t>
              </a:r>
              <a:endParaRPr lang="en-US"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Pre-processing  </a:t>
              </a:r>
              <a:endParaRPr lang="en-US" dirty="0"/>
            </a:p>
          </p:txBody>
        </p:sp>
      </p:grpSp>
      <p:grpSp>
        <p:nvGrpSpPr>
          <p:cNvPr id="179" name="Google Shape;179;p30"/>
          <p:cNvGrpSpPr/>
          <p:nvPr/>
        </p:nvGrpSpPr>
        <p:grpSpPr>
          <a:xfrm>
            <a:off x="4803382" y="1193157"/>
            <a:ext cx="1167826" cy="577891"/>
            <a:chOff x="1283918" y="1227552"/>
            <a:chExt cx="1503124" cy="582460"/>
          </a:xfrm>
        </p:grpSpPr>
        <p:sp>
          <p:nvSpPr>
            <p:cNvPr id="180" name="Google Shape;180;p30"/>
            <p:cNvSpPr/>
            <p:nvPr/>
          </p:nvSpPr>
          <p:spPr>
            <a:xfrm>
              <a:off x="1283918" y="1227552"/>
              <a:ext cx="1503124" cy="58246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rgbClr val="237DA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0"/>
            <p:cNvSpPr txBox="1"/>
            <p:nvPr/>
          </p:nvSpPr>
          <p:spPr>
            <a:xfrm>
              <a:off x="1292915" y="1280417"/>
              <a:ext cx="1440493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Modelling  </a:t>
              </a:r>
              <a:endParaRPr/>
            </a:p>
          </p:txBody>
        </p:sp>
      </p:grpSp>
      <p:cxnSp>
        <p:nvCxnSpPr>
          <p:cNvPr id="182" name="Google Shape;182;p30"/>
          <p:cNvCxnSpPr>
            <a:stCxn id="174" idx="3"/>
            <a:endCxn id="177" idx="1"/>
          </p:cNvCxnSpPr>
          <p:nvPr/>
        </p:nvCxnSpPr>
        <p:spPr>
          <a:xfrm>
            <a:off x="2539683" y="1509520"/>
            <a:ext cx="255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3" name="Google Shape;183;p30"/>
          <p:cNvCxnSpPr>
            <a:endCxn id="181" idx="1"/>
          </p:cNvCxnSpPr>
          <p:nvPr/>
        </p:nvCxnSpPr>
        <p:spPr>
          <a:xfrm rot="10800000" flipH="1">
            <a:off x="4305172" y="1505165"/>
            <a:ext cx="505200" cy="159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4" name="Google Shape;184;p30"/>
          <p:cNvCxnSpPr/>
          <p:nvPr/>
        </p:nvCxnSpPr>
        <p:spPr>
          <a:xfrm>
            <a:off x="873250" y="1734591"/>
            <a:ext cx="0" cy="1780917"/>
          </a:xfrm>
          <a:prstGeom prst="straightConnector1">
            <a:avLst/>
          </a:prstGeom>
          <a:noFill/>
          <a:ln w="12700" cap="flat" cmpd="sng">
            <a:solidFill>
              <a:srgbClr val="29A9E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5" name="Google Shape;185;p30"/>
          <p:cNvSpPr txBox="1"/>
          <p:nvPr/>
        </p:nvSpPr>
        <p:spPr>
          <a:xfrm>
            <a:off x="802021" y="1896201"/>
            <a:ext cx="1954786" cy="28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Checking Missing Values in entries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Checking Duplicates entries 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Distribution of features and label (defects)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Correlation Analysis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" name="Google Shape;186;p30"/>
          <p:cNvCxnSpPr/>
          <p:nvPr/>
        </p:nvCxnSpPr>
        <p:spPr>
          <a:xfrm>
            <a:off x="2908126" y="1818558"/>
            <a:ext cx="0" cy="1907935"/>
          </a:xfrm>
          <a:prstGeom prst="straightConnector1">
            <a:avLst/>
          </a:prstGeom>
          <a:noFill/>
          <a:ln w="12700" cap="flat" cmpd="sng">
            <a:solidFill>
              <a:srgbClr val="29A9E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" name="Google Shape;187;p30"/>
          <p:cNvSpPr txBox="1"/>
          <p:nvPr/>
        </p:nvSpPr>
        <p:spPr>
          <a:xfrm>
            <a:off x="2722984" y="1818558"/>
            <a:ext cx="1929900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Feature selection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Outlier Detection and Standardization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Split dataset into training &amp; validation 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0"/>
          <p:cNvSpPr txBox="1"/>
          <p:nvPr/>
        </p:nvSpPr>
        <p:spPr>
          <a:xfrm>
            <a:off x="4635736" y="1858483"/>
            <a:ext cx="1503119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Gaussian Naive Bayes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Bernoulli Naive Bayes 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Decision Tree Classifier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K-Nearest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Neighbours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Classifier 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InceptionV3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p30"/>
          <p:cNvCxnSpPr/>
          <p:nvPr/>
        </p:nvCxnSpPr>
        <p:spPr>
          <a:xfrm>
            <a:off x="4651589" y="1800750"/>
            <a:ext cx="0" cy="1925743"/>
          </a:xfrm>
          <a:prstGeom prst="straightConnector1">
            <a:avLst/>
          </a:prstGeom>
          <a:noFill/>
          <a:ln w="12700" cap="flat" cmpd="sng">
            <a:solidFill>
              <a:srgbClr val="29A9E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0" name="Google Shape;190;p30"/>
          <p:cNvSpPr txBox="1"/>
          <p:nvPr/>
        </p:nvSpPr>
        <p:spPr>
          <a:xfrm>
            <a:off x="6177068" y="1771048"/>
            <a:ext cx="1900127" cy="418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Random Forest Classifier 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Gradient Boosting Classifier 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Histogram-based Gradient Boosting Classification Tree 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5280" y="77368"/>
            <a:ext cx="1900127" cy="1506684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1174958" y="61921"/>
            <a:ext cx="7042950" cy="675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Corbel"/>
              <a:buNone/>
            </a:pPr>
            <a:r>
              <a:rPr lang="en-US"/>
              <a:t>Workflow cont’d</a:t>
            </a:r>
            <a:endParaRPr/>
          </a:p>
        </p:txBody>
      </p:sp>
      <p:grpSp>
        <p:nvGrpSpPr>
          <p:cNvPr id="197" name="Google Shape;197;p31"/>
          <p:cNvGrpSpPr/>
          <p:nvPr/>
        </p:nvGrpSpPr>
        <p:grpSpPr>
          <a:xfrm>
            <a:off x="934208" y="1112139"/>
            <a:ext cx="4570396" cy="603533"/>
            <a:chOff x="-3149208" y="1195332"/>
            <a:chExt cx="5882616" cy="608305"/>
          </a:xfrm>
        </p:grpSpPr>
        <p:sp>
          <p:nvSpPr>
            <p:cNvPr id="198" name="Google Shape;198;p31"/>
            <p:cNvSpPr/>
            <p:nvPr/>
          </p:nvSpPr>
          <p:spPr>
            <a:xfrm>
              <a:off x="-3149208" y="1195332"/>
              <a:ext cx="1503124" cy="58246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rgbClr val="237DA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Modelling </a:t>
              </a:r>
              <a:endParaRPr/>
            </a:p>
          </p:txBody>
        </p:sp>
        <p:sp>
          <p:nvSpPr>
            <p:cNvPr id="199" name="Google Shape;199;p31"/>
            <p:cNvSpPr txBox="1"/>
            <p:nvPr/>
          </p:nvSpPr>
          <p:spPr>
            <a:xfrm>
              <a:off x="1292915" y="1280417"/>
              <a:ext cx="1440493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Modelling  </a:t>
              </a:r>
              <a:endParaRPr/>
            </a:p>
          </p:txBody>
        </p:sp>
      </p:grpSp>
      <p:grpSp>
        <p:nvGrpSpPr>
          <p:cNvPr id="200" name="Google Shape;200;p31"/>
          <p:cNvGrpSpPr/>
          <p:nvPr/>
        </p:nvGrpSpPr>
        <p:grpSpPr>
          <a:xfrm>
            <a:off x="3170495" y="1137781"/>
            <a:ext cx="1167826" cy="577891"/>
            <a:chOff x="1283918" y="1227552"/>
            <a:chExt cx="1503124" cy="582460"/>
          </a:xfrm>
        </p:grpSpPr>
        <p:sp>
          <p:nvSpPr>
            <p:cNvPr id="201" name="Google Shape;201;p31"/>
            <p:cNvSpPr/>
            <p:nvPr/>
          </p:nvSpPr>
          <p:spPr>
            <a:xfrm>
              <a:off x="1283918" y="1227552"/>
              <a:ext cx="1503124" cy="58246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rgbClr val="237DA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1"/>
            <p:cNvSpPr txBox="1"/>
            <p:nvPr/>
          </p:nvSpPr>
          <p:spPr>
            <a:xfrm>
              <a:off x="1293570" y="1267298"/>
              <a:ext cx="1440493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Evaluate Results</a:t>
              </a:r>
              <a:endParaRPr dirty="0"/>
            </a:p>
          </p:txBody>
        </p:sp>
      </p:grpSp>
      <p:cxnSp>
        <p:nvCxnSpPr>
          <p:cNvPr id="203" name="Google Shape;203;p31"/>
          <p:cNvCxnSpPr>
            <a:stCxn id="198" idx="3"/>
          </p:cNvCxnSpPr>
          <p:nvPr/>
        </p:nvCxnSpPr>
        <p:spPr>
          <a:xfrm rot="10800000" flipH="1">
            <a:off x="2102034" y="1394484"/>
            <a:ext cx="1021200" cy="66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04" name="Google Shape;204;p31"/>
          <p:cNvGrpSpPr/>
          <p:nvPr/>
        </p:nvGrpSpPr>
        <p:grpSpPr>
          <a:xfrm>
            <a:off x="5316352" y="1107434"/>
            <a:ext cx="1179173" cy="864114"/>
            <a:chOff x="1347705" y="1114718"/>
            <a:chExt cx="1517729" cy="744504"/>
          </a:xfrm>
        </p:grpSpPr>
        <p:sp>
          <p:nvSpPr>
            <p:cNvPr id="205" name="Google Shape;205;p31"/>
            <p:cNvSpPr/>
            <p:nvPr/>
          </p:nvSpPr>
          <p:spPr>
            <a:xfrm>
              <a:off x="1347705" y="1115877"/>
              <a:ext cx="1503124" cy="58246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rgbClr val="237DA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1"/>
            <p:cNvSpPr txBox="1"/>
            <p:nvPr/>
          </p:nvSpPr>
          <p:spPr>
            <a:xfrm>
              <a:off x="1424941" y="1114718"/>
              <a:ext cx="1440493" cy="744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Label validation  Data</a:t>
              </a:r>
              <a:endParaRPr dirty="0"/>
            </a:p>
          </p:txBody>
        </p:sp>
      </p:grpSp>
      <p:cxnSp>
        <p:nvCxnSpPr>
          <p:cNvPr id="207" name="Google Shape;207;p31"/>
          <p:cNvCxnSpPr>
            <a:stCxn id="202" idx="3"/>
            <a:endCxn id="205" idx="1"/>
          </p:cNvCxnSpPr>
          <p:nvPr/>
        </p:nvCxnSpPr>
        <p:spPr>
          <a:xfrm>
            <a:off x="4297160" y="1436773"/>
            <a:ext cx="1019100" cy="99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8" name="Google Shape;208;p31"/>
          <p:cNvSpPr txBox="1"/>
          <p:nvPr/>
        </p:nvSpPr>
        <p:spPr>
          <a:xfrm>
            <a:off x="2951994" y="1971548"/>
            <a:ext cx="1834779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Repeated K-Fold Cross Validation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Evaluation on baseline model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Hyperparameter tuning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Plotting loss and accuracy </a:t>
            </a:r>
            <a:endParaRPr dirty="0"/>
          </a:p>
        </p:txBody>
      </p:sp>
      <p:sp>
        <p:nvSpPr>
          <p:cNvPr id="209" name="Google Shape;209;p31"/>
          <p:cNvSpPr txBox="1"/>
          <p:nvPr/>
        </p:nvSpPr>
        <p:spPr>
          <a:xfrm>
            <a:off x="5051393" y="2014664"/>
            <a:ext cx="3056283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Predicting labels for validation data using each optimized  model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 Evaluation on the optimized models </a:t>
            </a:r>
            <a:endParaRPr dirty="0"/>
          </a:p>
        </p:txBody>
      </p:sp>
      <p:cxnSp>
        <p:nvCxnSpPr>
          <p:cNvPr id="210" name="Google Shape;210;p31"/>
          <p:cNvCxnSpPr/>
          <p:nvPr/>
        </p:nvCxnSpPr>
        <p:spPr>
          <a:xfrm>
            <a:off x="4820612" y="1985695"/>
            <a:ext cx="0" cy="1925743"/>
          </a:xfrm>
          <a:prstGeom prst="straightConnector1">
            <a:avLst/>
          </a:prstGeom>
          <a:noFill/>
          <a:ln w="12700" cap="flat" cmpd="sng">
            <a:solidFill>
              <a:srgbClr val="29A9E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Google Shape;211;p31"/>
          <p:cNvSpPr txBox="1"/>
          <p:nvPr/>
        </p:nvSpPr>
        <p:spPr>
          <a:xfrm>
            <a:off x="831237" y="1985695"/>
            <a:ext cx="1986777" cy="28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•Light Gradient Boosting Machine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Extreme Gradient Boosting 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CatBoost Classifier 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p31"/>
          <p:cNvCxnSpPr/>
          <p:nvPr/>
        </p:nvCxnSpPr>
        <p:spPr>
          <a:xfrm>
            <a:off x="2818016" y="1971548"/>
            <a:ext cx="0" cy="1925743"/>
          </a:xfrm>
          <a:prstGeom prst="straightConnector1">
            <a:avLst/>
          </a:prstGeom>
          <a:noFill/>
          <a:ln w="12700" cap="flat" cmpd="sng">
            <a:solidFill>
              <a:srgbClr val="29A9E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766664" y="99706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dirty="0"/>
              <a:t>Data Exploration</a:t>
            </a:r>
            <a:endParaRPr dirty="0"/>
          </a:p>
        </p:txBody>
      </p:sp>
      <p:sp>
        <p:nvSpPr>
          <p:cNvPr id="218" name="Google Shape;218;p32"/>
          <p:cNvSpPr txBox="1"/>
          <p:nvPr/>
        </p:nvSpPr>
        <p:spPr>
          <a:xfrm>
            <a:off x="2030819" y="812432"/>
            <a:ext cx="602866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Both checking missing values and duplicates in entries of the dataset   give 0 as the results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endParaRPr dirty="0"/>
          </a:p>
          <a:p>
            <a:pPr marL="285750" marR="0" lvl="8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582" y="1374466"/>
            <a:ext cx="3779258" cy="3525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0479" y="1374466"/>
            <a:ext cx="4541258" cy="1188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>
            <a:spLocks noGrp="1"/>
          </p:cNvSpPr>
          <p:nvPr>
            <p:ph type="title"/>
          </p:nvPr>
        </p:nvSpPr>
        <p:spPr>
          <a:xfrm>
            <a:off x="766664" y="99706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Defects  Distribution </a:t>
            </a:r>
            <a:endParaRPr/>
          </a:p>
        </p:txBody>
      </p:sp>
      <p:sp>
        <p:nvSpPr>
          <p:cNvPr id="226" name="Google Shape;226;p33"/>
          <p:cNvSpPr txBox="1"/>
          <p:nvPr/>
        </p:nvSpPr>
        <p:spPr>
          <a:xfrm>
            <a:off x="1021976" y="812432"/>
            <a:ext cx="7037503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Perform visualization of distribution of defective and non-defective programs in the training dataset.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73.33% Not- Defects and 22.7% defects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33" descr="A blue bar graph with numbe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664" y="1981982"/>
            <a:ext cx="8072536" cy="286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>
            <a:spLocks noGrp="1"/>
          </p:cNvSpPr>
          <p:nvPr>
            <p:ph type="title"/>
          </p:nvPr>
        </p:nvSpPr>
        <p:spPr>
          <a:xfrm>
            <a:off x="1213232" y="9439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Correlation Analysis</a:t>
            </a:r>
            <a:endParaRPr/>
          </a:p>
        </p:txBody>
      </p:sp>
      <p:sp>
        <p:nvSpPr>
          <p:cNvPr id="233" name="Google Shape;233;p34"/>
          <p:cNvSpPr txBox="1"/>
          <p:nvPr/>
        </p:nvSpPr>
        <p:spPr>
          <a:xfrm>
            <a:off x="1021976" y="812432"/>
            <a:ext cx="703750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39740"/>
            <a:ext cx="4858871" cy="2781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8872" y="2139740"/>
            <a:ext cx="4222584" cy="2507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1718</Words>
  <Application>Microsoft Office PowerPoint</Application>
  <PresentationFormat>On-screen Show (16:9)</PresentationFormat>
  <Paragraphs>373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Raleway ExtraBold</vt:lpstr>
      <vt:lpstr>Lato</vt:lpstr>
      <vt:lpstr>Courier New</vt:lpstr>
      <vt:lpstr>Noto Sans Symbols</vt:lpstr>
      <vt:lpstr>-apple-system</vt:lpstr>
      <vt:lpstr>Arial</vt:lpstr>
      <vt:lpstr>Calibri</vt:lpstr>
      <vt:lpstr>Tahoma</vt:lpstr>
      <vt:lpstr>Corbel</vt:lpstr>
      <vt:lpstr>Parallax</vt:lpstr>
      <vt:lpstr>Software Defects binary Classification using Machine Learning  CS 584 – Machine Learning</vt:lpstr>
      <vt:lpstr>Problem Statement</vt:lpstr>
      <vt:lpstr>Proposed Solution &amp; Dataset</vt:lpstr>
      <vt:lpstr>Proposed Solution &amp; Dataset cont’d</vt:lpstr>
      <vt:lpstr>Workflow</vt:lpstr>
      <vt:lpstr>Workflow cont’d</vt:lpstr>
      <vt:lpstr>Data Exploration</vt:lpstr>
      <vt:lpstr>Defects  Distribution </vt:lpstr>
      <vt:lpstr>Correlation Analysis</vt:lpstr>
      <vt:lpstr>Feature Selection </vt:lpstr>
      <vt:lpstr> Outlier Detection and Standardization (Before) </vt:lpstr>
      <vt:lpstr>Outlier Detection and Standardization  (After)</vt:lpstr>
      <vt:lpstr>Data Modeling</vt:lpstr>
      <vt:lpstr>Base Model Results</vt:lpstr>
      <vt:lpstr>PowerPoint Presentation</vt:lpstr>
      <vt:lpstr>Hyper Parameter Tuning</vt:lpstr>
      <vt:lpstr>Optimized Model Results</vt:lpstr>
      <vt:lpstr>PowerPoint Presentation</vt:lpstr>
      <vt:lpstr>Optimized Model Testing Data Defect Probabilities </vt:lpstr>
      <vt:lpstr>Planned 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Defects binary Classification using Machine Learning  CS 584 – Machine Learning</dc:title>
  <dc:creator>Girish Rajani</dc:creator>
  <cp:lastModifiedBy>Deshon Langdon Langdon</cp:lastModifiedBy>
  <cp:revision>6</cp:revision>
  <dcterms:modified xsi:type="dcterms:W3CDTF">2023-11-26T21:27:33Z</dcterms:modified>
</cp:coreProperties>
</file>